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Helvetica Neu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5.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HelveticaNeue-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6d6551577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6d6551577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6c8d218b6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6c8d218b6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4a8d9d43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4a8d9d4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6d6551577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6d6551577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rgbClr val="161616"/>
                </a:solidFill>
                <a:highlight>
                  <a:srgbClr val="FFFFFF"/>
                </a:highlight>
                <a:latin typeface="Helvetica Neue"/>
                <a:ea typeface="Helvetica Neue"/>
                <a:cs typeface="Helvetica Neue"/>
                <a:sym typeface="Helvetica Neue"/>
              </a:rPr>
              <a:t>Perceptron learning follows this general flow. I initialize the weights of my network to a random set of values. I then iterate over my training set until I see no further errors. Applying a training vector means applying a training vector to the network and executing the network (feeding that training vector forward to yield an output value). I subtract this output from the desired output (called the error). I use this error, with a small learning rate, to adjust the weight based on the contribution of the input. In other words, the weight is adjusted by the error multiplied by the input (associated with the given weight) multiplied by a small learning rate. This process continues until no more errors occur.</a:t>
            </a:r>
            <a:endParaRPr>
              <a:solidFill>
                <a:srgbClr val="161616"/>
              </a:solidFill>
              <a:highlight>
                <a:srgbClr val="FFFFFF"/>
              </a:highlight>
              <a:latin typeface="Helvetica Neue"/>
              <a:ea typeface="Helvetica Neue"/>
              <a:cs typeface="Helvetica Neue"/>
              <a:sym typeface="Helvetica Neue"/>
            </a:endParaRPr>
          </a:p>
          <a:p>
            <a:pPr indent="0" lvl="0" marL="0" rtl="0" algn="l">
              <a:lnSpc>
                <a:spcPct val="115000"/>
              </a:lnSpc>
              <a:spcBef>
                <a:spcPts val="24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d6551577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d6551577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6d655157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6d655157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6e2364abc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6e2364ab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d6551577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d6551577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3530a643862a8b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3530a643862a8b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3530a643862a8b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3530a643862a8b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03530a643862a8b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03530a643862a8b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6d6551577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6d6551577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d6551577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d6551577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4a8d9d43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44a8d9d43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4a8d9d43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4a8d9d43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6c8d218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6c8d218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4a8d9d4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44a8d9d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4a8d9d43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4a8d9d4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4a8d9d43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44a8d9d43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44a8d9d43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44a8d9d43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6e2364ab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6e2364a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6d6551577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6d6551577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61616"/>
                </a:solidFill>
                <a:highlight>
                  <a:srgbClr val="FFFFFF"/>
                </a:highlight>
                <a:latin typeface="Helvetica Neue"/>
                <a:ea typeface="Helvetica Neue"/>
                <a:cs typeface="Helvetica Neue"/>
                <a:sym typeface="Helvetica Neue"/>
              </a:rPr>
              <a:t>Neural networks represent an information-processing paradigm that is loosely inspired by the human brain. In the brain, neurons are highly connected and communicate chemical signals through synapses between axons and dendrites. The human brain is estimated to have 100 billion neurons, with each neuron connected to up to 10,000 other neurons.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6e2364ab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6e2364ab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6c8d218b6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6c8d218b6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4a8d9d43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44a8d9d43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4a8d9d43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4a8d9d43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d6551577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d655157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61616"/>
                </a:solidFill>
                <a:highlight>
                  <a:srgbClr val="FFFFFF"/>
                </a:highlight>
                <a:latin typeface="Helvetica Neue"/>
                <a:ea typeface="Helvetica Neue"/>
                <a:cs typeface="Helvetica Neue"/>
                <a:sym typeface="Helvetica Neue"/>
              </a:rPr>
              <a:t>Artificial neural networks communicate signals (numbers) through weights and activation functions (such as sigmoids) that activate neurons. Using a training algorithm, these networks adjust those weights to solve a given problem. The following image illustrates a single perceptron that has three inputs: a weight for each input, an input bias, and an output. The output is calculated from the summation of the input and weight products, including the bias pass through an activation function. I explore the lowly perceptron as a first example before venturing further into back-propagation.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d6551577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d655157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6d655157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6d655157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61616"/>
                </a:solidFill>
                <a:highlight>
                  <a:srgbClr val="FFFFFF"/>
                </a:highlight>
                <a:latin typeface="Helvetica Neue"/>
                <a:ea typeface="Helvetica Neue"/>
                <a:cs typeface="Helvetica Neue"/>
                <a:sym typeface="Helvetica Neue"/>
              </a:rPr>
              <a:t>the input maps to the output (every time the input is applied) in a deterministic way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d655157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6d655157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4a8d9d43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4a8d9d43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6c8d218b6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6c8d218b6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830000"/>
            <a:ext cx="8520600" cy="148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200"/>
              <a:t>Recurrent Neural Networks for Cognitive Neuroscience</a:t>
            </a:r>
            <a:endParaRPr sz="4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nvSpPr>
        <p:spPr>
          <a:xfrm>
            <a:off x="0" y="457200"/>
            <a:ext cx="564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1. </a:t>
            </a:r>
            <a:r>
              <a:rPr lang="en-GB" sz="1800">
                <a:solidFill>
                  <a:schemeClr val="dk2"/>
                </a:solidFill>
              </a:rPr>
              <a:t>Cognitive task as a learning problem</a:t>
            </a:r>
            <a:endParaRPr sz="1800">
              <a:solidFill>
                <a:schemeClr val="dk2"/>
              </a:solidFill>
            </a:endParaRPr>
          </a:p>
        </p:txBody>
      </p:sp>
      <p:pic>
        <p:nvPicPr>
          <p:cNvPr id="147" name="Google Shape;147;p22"/>
          <p:cNvPicPr preferRelativeResize="0"/>
          <p:nvPr/>
        </p:nvPicPr>
        <p:blipFill>
          <a:blip r:embed="rId3">
            <a:alphaModFix/>
          </a:blip>
          <a:stretch>
            <a:fillRect/>
          </a:stretch>
        </p:blipFill>
        <p:spPr>
          <a:xfrm>
            <a:off x="4648200" y="918900"/>
            <a:ext cx="4571999" cy="1701332"/>
          </a:xfrm>
          <a:prstGeom prst="rect">
            <a:avLst/>
          </a:prstGeom>
          <a:noFill/>
          <a:ln>
            <a:noFill/>
          </a:ln>
        </p:spPr>
      </p:pic>
      <p:pic>
        <p:nvPicPr>
          <p:cNvPr id="148" name="Google Shape;148;p22"/>
          <p:cNvPicPr preferRelativeResize="0"/>
          <p:nvPr/>
        </p:nvPicPr>
        <p:blipFill>
          <a:blip r:embed="rId4">
            <a:alphaModFix/>
          </a:blip>
          <a:stretch>
            <a:fillRect/>
          </a:stretch>
        </p:blipFill>
        <p:spPr>
          <a:xfrm>
            <a:off x="-76200" y="855775"/>
            <a:ext cx="4571999" cy="1798726"/>
          </a:xfrm>
          <a:prstGeom prst="rect">
            <a:avLst/>
          </a:prstGeom>
          <a:noFill/>
          <a:ln>
            <a:noFill/>
          </a:ln>
        </p:spPr>
      </p:pic>
      <p:sp>
        <p:nvSpPr>
          <p:cNvPr id="149" name="Google Shape;149;p22"/>
          <p:cNvSpPr txBox="1"/>
          <p:nvPr/>
        </p:nvSpPr>
        <p:spPr>
          <a:xfrm>
            <a:off x="4572000" y="457188"/>
            <a:ext cx="5643300" cy="4617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2. RNN is trained on the task</a:t>
            </a:r>
            <a:endParaRPr sz="1800">
              <a:solidFill>
                <a:schemeClr val="dk2"/>
              </a:solidFill>
            </a:endParaRPr>
          </a:p>
        </p:txBody>
      </p:sp>
      <p:sp>
        <p:nvSpPr>
          <p:cNvPr id="150" name="Google Shape;150;p22"/>
          <p:cNvSpPr txBox="1"/>
          <p:nvPr/>
        </p:nvSpPr>
        <p:spPr>
          <a:xfrm>
            <a:off x="1705800" y="3175350"/>
            <a:ext cx="5643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2"/>
                </a:solidFill>
              </a:rPr>
              <a:t>3. Reverse engineering the trained network to gain a mechanistic understanding of how the model solves the task</a:t>
            </a:r>
            <a:endParaRPr sz="1800">
              <a:solidFill>
                <a:schemeClr val="dk2"/>
              </a:solidFill>
            </a:endParaRPr>
          </a:p>
        </p:txBody>
      </p:sp>
      <p:sp>
        <p:nvSpPr>
          <p:cNvPr id="151" name="Google Shape;151;p22"/>
          <p:cNvSpPr txBox="1"/>
          <p:nvPr/>
        </p:nvSpPr>
        <p:spPr>
          <a:xfrm>
            <a:off x="0" y="0"/>
            <a:ext cx="5643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2"/>
                </a:solidFill>
              </a:rPr>
              <a:t>RNN 101</a:t>
            </a:r>
            <a:endParaRPr b="1" sz="2200">
              <a:solidFill>
                <a:schemeClr val="dk2"/>
              </a:solidFill>
            </a:endParaRPr>
          </a:p>
        </p:txBody>
      </p:sp>
      <p:sp>
        <p:nvSpPr>
          <p:cNvPr id="152" name="Google Shape;152;p22"/>
          <p:cNvSpPr txBox="1"/>
          <p:nvPr/>
        </p:nvSpPr>
        <p:spPr>
          <a:xfrm>
            <a:off x="4800600" y="2095400"/>
            <a:ext cx="7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Input</a:t>
            </a:r>
            <a:endParaRPr sz="1800">
              <a:solidFill>
                <a:schemeClr val="dk2"/>
              </a:solidFill>
            </a:endParaRPr>
          </a:p>
        </p:txBody>
      </p:sp>
      <p:sp>
        <p:nvSpPr>
          <p:cNvPr id="153" name="Google Shape;153;p22"/>
          <p:cNvSpPr txBox="1"/>
          <p:nvPr/>
        </p:nvSpPr>
        <p:spPr>
          <a:xfrm>
            <a:off x="8039075" y="2095400"/>
            <a:ext cx="127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Out</a:t>
            </a:r>
            <a:r>
              <a:rPr lang="en-GB" sz="1800">
                <a:solidFill>
                  <a:schemeClr val="dk2"/>
                </a:solidFill>
              </a:rPr>
              <a:t>put</a:t>
            </a:r>
            <a:endParaRPr sz="1800">
              <a:solidFill>
                <a:schemeClr val="dk2"/>
              </a:solidFill>
            </a:endParaRPr>
          </a:p>
        </p:txBody>
      </p:sp>
      <p:cxnSp>
        <p:nvCxnSpPr>
          <p:cNvPr id="154" name="Google Shape;154;p22"/>
          <p:cNvCxnSpPr/>
          <p:nvPr/>
        </p:nvCxnSpPr>
        <p:spPr>
          <a:xfrm flipH="1" rot="10800000">
            <a:off x="4559550" y="918800"/>
            <a:ext cx="4607400" cy="63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3"/>
          <p:cNvPicPr preferRelativeResize="0"/>
          <p:nvPr/>
        </p:nvPicPr>
        <p:blipFill>
          <a:blip r:embed="rId3">
            <a:alphaModFix/>
          </a:blip>
          <a:stretch>
            <a:fillRect/>
          </a:stretch>
        </p:blipFill>
        <p:spPr>
          <a:xfrm>
            <a:off x="0" y="-4"/>
            <a:ext cx="5048250" cy="3143254"/>
          </a:xfrm>
          <a:prstGeom prst="rect">
            <a:avLst/>
          </a:prstGeom>
          <a:noFill/>
          <a:ln>
            <a:noFill/>
          </a:ln>
        </p:spPr>
      </p:pic>
      <p:pic>
        <p:nvPicPr>
          <p:cNvPr id="160" name="Google Shape;160;p23"/>
          <p:cNvPicPr preferRelativeResize="0"/>
          <p:nvPr/>
        </p:nvPicPr>
        <p:blipFill>
          <a:blip r:embed="rId4">
            <a:alphaModFix/>
          </a:blip>
          <a:stretch>
            <a:fillRect/>
          </a:stretch>
        </p:blipFill>
        <p:spPr>
          <a:xfrm>
            <a:off x="4095750" y="0"/>
            <a:ext cx="5048250" cy="2400300"/>
          </a:xfrm>
          <a:prstGeom prst="rect">
            <a:avLst/>
          </a:prstGeom>
          <a:noFill/>
          <a:ln>
            <a:noFill/>
          </a:ln>
        </p:spPr>
      </p:pic>
      <p:pic>
        <p:nvPicPr>
          <p:cNvPr id="161" name="Google Shape;161;p23"/>
          <p:cNvPicPr preferRelativeResize="0"/>
          <p:nvPr/>
        </p:nvPicPr>
        <p:blipFill>
          <a:blip r:embed="rId5">
            <a:alphaModFix/>
          </a:blip>
          <a:stretch>
            <a:fillRect/>
          </a:stretch>
        </p:blipFill>
        <p:spPr>
          <a:xfrm>
            <a:off x="0" y="1542750"/>
            <a:ext cx="4600977" cy="3600750"/>
          </a:xfrm>
          <a:prstGeom prst="rect">
            <a:avLst/>
          </a:prstGeom>
          <a:noFill/>
          <a:ln>
            <a:noFill/>
          </a:ln>
        </p:spPr>
      </p:pic>
      <p:pic>
        <p:nvPicPr>
          <p:cNvPr id="162" name="Google Shape;162;p23"/>
          <p:cNvPicPr preferRelativeResize="0"/>
          <p:nvPr/>
        </p:nvPicPr>
        <p:blipFill>
          <a:blip r:embed="rId6">
            <a:alphaModFix/>
          </a:blip>
          <a:stretch>
            <a:fillRect/>
          </a:stretch>
        </p:blipFill>
        <p:spPr>
          <a:xfrm>
            <a:off x="4343026" y="1542751"/>
            <a:ext cx="4800975" cy="360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nvSpPr>
        <p:spPr>
          <a:xfrm>
            <a:off x="0" y="2310150"/>
            <a:ext cx="914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200">
                <a:solidFill>
                  <a:schemeClr val="dk2"/>
                </a:solidFill>
              </a:rPr>
              <a:t>How do you train a RNN on a task?</a:t>
            </a:r>
            <a:endParaRPr b="1" sz="2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5"/>
          <p:cNvPicPr preferRelativeResize="0"/>
          <p:nvPr/>
        </p:nvPicPr>
        <p:blipFill>
          <a:blip r:embed="rId3">
            <a:alphaModFix/>
          </a:blip>
          <a:stretch>
            <a:fillRect/>
          </a:stretch>
        </p:blipFill>
        <p:spPr>
          <a:xfrm>
            <a:off x="152400" y="1014850"/>
            <a:ext cx="8839200" cy="3113809"/>
          </a:xfrm>
          <a:prstGeom prst="rect">
            <a:avLst/>
          </a:prstGeom>
          <a:noFill/>
          <a:ln>
            <a:noFill/>
          </a:ln>
        </p:spPr>
      </p:pic>
      <p:sp>
        <p:nvSpPr>
          <p:cNvPr id="173" name="Google Shape;173;p25"/>
          <p:cNvSpPr txBox="1"/>
          <p:nvPr/>
        </p:nvSpPr>
        <p:spPr>
          <a:xfrm>
            <a:off x="0" y="0"/>
            <a:ext cx="542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Training artificial neural networks</a:t>
            </a:r>
            <a:endParaRPr b="1" sz="24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12" y="-12"/>
            <a:ext cx="5686425" cy="4257675"/>
          </a:xfrm>
          <a:prstGeom prst="rect">
            <a:avLst/>
          </a:prstGeom>
          <a:noFill/>
          <a:ln>
            <a:noFill/>
          </a:ln>
        </p:spPr>
      </p:pic>
      <p:sp>
        <p:nvSpPr>
          <p:cNvPr id="179" name="Google Shape;179;p26"/>
          <p:cNvSpPr txBox="1"/>
          <p:nvPr/>
        </p:nvSpPr>
        <p:spPr>
          <a:xfrm>
            <a:off x="6401100" y="0"/>
            <a:ext cx="27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Backpropagation</a:t>
            </a:r>
            <a:endParaRPr b="1" sz="2400">
              <a:solidFill>
                <a:schemeClr val="dk2"/>
              </a:solidFill>
            </a:endParaRPr>
          </a:p>
        </p:txBody>
      </p:sp>
      <p:cxnSp>
        <p:nvCxnSpPr>
          <p:cNvPr id="180" name="Google Shape;180;p26"/>
          <p:cNvCxnSpPr/>
          <p:nvPr/>
        </p:nvCxnSpPr>
        <p:spPr>
          <a:xfrm>
            <a:off x="5426100" y="2464050"/>
            <a:ext cx="1034700" cy="0"/>
          </a:xfrm>
          <a:prstGeom prst="straightConnector1">
            <a:avLst/>
          </a:prstGeom>
          <a:noFill/>
          <a:ln cap="flat" cmpd="sng" w="38100">
            <a:solidFill>
              <a:schemeClr val="dk2"/>
            </a:solidFill>
            <a:prstDash val="solid"/>
            <a:round/>
            <a:headEnd len="med" w="med" type="none"/>
            <a:tailEnd len="med" w="med" type="triangle"/>
          </a:ln>
        </p:spPr>
      </p:cxnSp>
      <p:sp>
        <p:nvSpPr>
          <p:cNvPr id="181" name="Google Shape;181;p26"/>
          <p:cNvSpPr txBox="1"/>
          <p:nvPr/>
        </p:nvSpPr>
        <p:spPr>
          <a:xfrm>
            <a:off x="6613775" y="1817550"/>
            <a:ext cx="2681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1.</a:t>
            </a:r>
            <a:r>
              <a:rPr lang="en-GB" sz="1800">
                <a:solidFill>
                  <a:schemeClr val="dk2"/>
                </a:solidFill>
              </a:rPr>
              <a:t> </a:t>
            </a:r>
            <a:r>
              <a:rPr lang="en-GB" sz="1800">
                <a:solidFill>
                  <a:schemeClr val="dk2"/>
                </a:solidFill>
              </a:rPr>
              <a:t>Error</a:t>
            </a:r>
            <a:endParaRPr sz="1800">
              <a:solidFill>
                <a:schemeClr val="dk2"/>
              </a:solidFill>
            </a:endParaRPr>
          </a:p>
          <a:p>
            <a:pPr indent="0" lvl="0" marL="0" rtl="0" algn="l">
              <a:spcBef>
                <a:spcPts val="0"/>
              </a:spcBef>
              <a:spcAft>
                <a:spcPts val="0"/>
              </a:spcAft>
              <a:buNone/>
            </a:pPr>
            <a:r>
              <a:rPr lang="en-GB" sz="1800">
                <a:solidFill>
                  <a:schemeClr val="dk2"/>
                </a:solidFill>
              </a:rPr>
              <a:t>Difference between predicted output and actual output</a:t>
            </a:r>
            <a:endParaRPr sz="1800">
              <a:solidFill>
                <a:schemeClr val="dk2"/>
              </a:solidFill>
            </a:endParaRPr>
          </a:p>
        </p:txBody>
      </p:sp>
      <p:cxnSp>
        <p:nvCxnSpPr>
          <p:cNvPr id="182" name="Google Shape;182;p26"/>
          <p:cNvCxnSpPr/>
          <p:nvPr/>
        </p:nvCxnSpPr>
        <p:spPr>
          <a:xfrm flipH="1">
            <a:off x="3260000" y="3175925"/>
            <a:ext cx="4350600" cy="784200"/>
          </a:xfrm>
          <a:prstGeom prst="curvedConnector3">
            <a:avLst>
              <a:gd fmla="val 50000" name="adj1"/>
            </a:avLst>
          </a:prstGeom>
          <a:noFill/>
          <a:ln cap="flat" cmpd="sng" w="38100">
            <a:solidFill>
              <a:schemeClr val="dk2"/>
            </a:solidFill>
            <a:prstDash val="solid"/>
            <a:round/>
            <a:headEnd len="med" w="med" type="none"/>
            <a:tailEnd len="med" w="med" type="triangle"/>
          </a:ln>
        </p:spPr>
      </p:cxnSp>
      <p:sp>
        <p:nvSpPr>
          <p:cNvPr id="183" name="Google Shape;183;p26"/>
          <p:cNvSpPr txBox="1"/>
          <p:nvPr/>
        </p:nvSpPr>
        <p:spPr>
          <a:xfrm>
            <a:off x="5599500" y="3977600"/>
            <a:ext cx="354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2.</a:t>
            </a:r>
            <a:r>
              <a:rPr lang="en-GB" sz="1800">
                <a:solidFill>
                  <a:schemeClr val="dk2"/>
                </a:solidFill>
              </a:rPr>
              <a:t> Error is sent back to each neuron in backward direction</a:t>
            </a:r>
            <a:endParaRPr sz="1800">
              <a:solidFill>
                <a:schemeClr val="dk2"/>
              </a:solidFill>
            </a:endParaRPr>
          </a:p>
        </p:txBody>
      </p:sp>
      <p:cxnSp>
        <p:nvCxnSpPr>
          <p:cNvPr id="184" name="Google Shape;184;p26"/>
          <p:cNvCxnSpPr/>
          <p:nvPr/>
        </p:nvCxnSpPr>
        <p:spPr>
          <a:xfrm flipH="1">
            <a:off x="880500" y="3763325"/>
            <a:ext cx="1395300" cy="429300"/>
          </a:xfrm>
          <a:prstGeom prst="curvedConnector3">
            <a:avLst>
              <a:gd fmla="val 74995" name="adj1"/>
            </a:avLst>
          </a:prstGeom>
          <a:noFill/>
          <a:ln cap="flat" cmpd="sng" w="38100">
            <a:solidFill>
              <a:schemeClr val="dk2"/>
            </a:solidFill>
            <a:prstDash val="solid"/>
            <a:round/>
            <a:headEnd len="med" w="med" type="none"/>
            <a:tailEnd len="med" w="med" type="triangle"/>
          </a:ln>
        </p:spPr>
      </p:cxnSp>
      <p:sp>
        <p:nvSpPr>
          <p:cNvPr id="185" name="Google Shape;185;p26"/>
          <p:cNvSpPr txBox="1"/>
          <p:nvPr/>
        </p:nvSpPr>
        <p:spPr>
          <a:xfrm>
            <a:off x="0" y="4127700"/>
            <a:ext cx="2930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3.</a:t>
            </a:r>
            <a:r>
              <a:rPr lang="en-GB" sz="1800">
                <a:solidFill>
                  <a:schemeClr val="dk2"/>
                </a:solidFill>
              </a:rPr>
              <a:t> Compute gradients of errors with respect to the weights</a:t>
            </a:r>
            <a:endParaRPr sz="1800">
              <a:solidFill>
                <a:schemeClr val="dk2"/>
              </a:solidFill>
            </a:endParaRPr>
          </a:p>
        </p:txBody>
      </p:sp>
      <p:cxnSp>
        <p:nvCxnSpPr>
          <p:cNvPr id="186" name="Google Shape;186;p26"/>
          <p:cNvCxnSpPr/>
          <p:nvPr/>
        </p:nvCxnSpPr>
        <p:spPr>
          <a:xfrm flipH="1">
            <a:off x="2634150" y="1178300"/>
            <a:ext cx="11700" cy="1023000"/>
          </a:xfrm>
          <a:prstGeom prst="straightConnector1">
            <a:avLst/>
          </a:prstGeom>
          <a:noFill/>
          <a:ln cap="flat" cmpd="sng" w="38100">
            <a:solidFill>
              <a:srgbClr val="FF0000"/>
            </a:solidFill>
            <a:prstDash val="solid"/>
            <a:round/>
            <a:headEnd len="med" w="med" type="none"/>
            <a:tailEnd len="med" w="med" type="triangle"/>
          </a:ln>
        </p:spPr>
      </p:cxnSp>
      <p:cxnSp>
        <p:nvCxnSpPr>
          <p:cNvPr id="187" name="Google Shape;187;p26"/>
          <p:cNvCxnSpPr/>
          <p:nvPr/>
        </p:nvCxnSpPr>
        <p:spPr>
          <a:xfrm flipH="1">
            <a:off x="2907913" y="1178300"/>
            <a:ext cx="11700" cy="1023000"/>
          </a:xfrm>
          <a:prstGeom prst="straightConnector1">
            <a:avLst/>
          </a:prstGeom>
          <a:noFill/>
          <a:ln cap="flat" cmpd="sng" w="38100">
            <a:solidFill>
              <a:srgbClr val="FF0000"/>
            </a:solidFill>
            <a:prstDash val="solid"/>
            <a:round/>
            <a:headEnd len="med" w="med" type="triangle"/>
            <a:tailEnd len="med" w="med" type="none"/>
          </a:ln>
        </p:spPr>
      </p:cxnSp>
      <p:cxnSp>
        <p:nvCxnSpPr>
          <p:cNvPr id="188" name="Google Shape;188;p26"/>
          <p:cNvCxnSpPr/>
          <p:nvPr/>
        </p:nvCxnSpPr>
        <p:spPr>
          <a:xfrm flipH="1">
            <a:off x="2634150" y="2571750"/>
            <a:ext cx="11700" cy="1023000"/>
          </a:xfrm>
          <a:prstGeom prst="straightConnector1">
            <a:avLst/>
          </a:prstGeom>
          <a:noFill/>
          <a:ln cap="flat" cmpd="sng" w="38100">
            <a:solidFill>
              <a:srgbClr val="FF0000"/>
            </a:solidFill>
            <a:prstDash val="solid"/>
            <a:round/>
            <a:headEnd len="med" w="med" type="none"/>
            <a:tailEnd len="med" w="med" type="triangle"/>
          </a:ln>
        </p:spPr>
      </p:cxnSp>
      <p:cxnSp>
        <p:nvCxnSpPr>
          <p:cNvPr id="189" name="Google Shape;189;p26"/>
          <p:cNvCxnSpPr/>
          <p:nvPr/>
        </p:nvCxnSpPr>
        <p:spPr>
          <a:xfrm flipH="1">
            <a:off x="2907913" y="2571750"/>
            <a:ext cx="11700" cy="1023000"/>
          </a:xfrm>
          <a:prstGeom prst="straightConnector1">
            <a:avLst/>
          </a:prstGeom>
          <a:noFill/>
          <a:ln cap="flat" cmpd="sng" w="38100">
            <a:solidFill>
              <a:srgbClr val="FF0000"/>
            </a:solidFill>
            <a:prstDash val="solid"/>
            <a:round/>
            <a:headEnd len="med" w="med" type="triangle"/>
            <a:tailEnd len="med" w="med" type="none"/>
          </a:ln>
        </p:spPr>
      </p:cxnSp>
      <p:sp>
        <p:nvSpPr>
          <p:cNvPr id="190" name="Google Shape;190;p26"/>
          <p:cNvSpPr/>
          <p:nvPr/>
        </p:nvSpPr>
        <p:spPr>
          <a:xfrm>
            <a:off x="2151950" y="61150"/>
            <a:ext cx="1281900" cy="5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6"/>
          <p:cNvSpPr txBox="1"/>
          <p:nvPr/>
        </p:nvSpPr>
        <p:spPr>
          <a:xfrm>
            <a:off x="1927700" y="40750"/>
            <a:ext cx="20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Recurrent layer</a:t>
            </a:r>
            <a:endParaRPr b="1" sz="1800">
              <a:solidFill>
                <a:schemeClr val="dk2"/>
              </a:solidFill>
            </a:endParaRPr>
          </a:p>
        </p:txBody>
      </p:sp>
      <p:sp>
        <p:nvSpPr>
          <p:cNvPr id="192" name="Google Shape;192;p26"/>
          <p:cNvSpPr/>
          <p:nvPr/>
        </p:nvSpPr>
        <p:spPr>
          <a:xfrm>
            <a:off x="4464850" y="18300"/>
            <a:ext cx="1281900" cy="5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6"/>
          <p:cNvSpPr/>
          <p:nvPr/>
        </p:nvSpPr>
        <p:spPr>
          <a:xfrm>
            <a:off x="0" y="18300"/>
            <a:ext cx="1281900" cy="5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6"/>
          <p:cNvSpPr txBox="1"/>
          <p:nvPr/>
        </p:nvSpPr>
        <p:spPr>
          <a:xfrm>
            <a:off x="4222275" y="609600"/>
            <a:ext cx="20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Output</a:t>
            </a:r>
            <a:r>
              <a:rPr b="1" lang="en-GB" sz="1800">
                <a:solidFill>
                  <a:schemeClr val="dk2"/>
                </a:solidFill>
              </a:rPr>
              <a:t> layer</a:t>
            </a:r>
            <a:endParaRPr b="1" sz="1800">
              <a:solidFill>
                <a:schemeClr val="dk2"/>
              </a:solidFill>
            </a:endParaRPr>
          </a:p>
        </p:txBody>
      </p:sp>
      <p:sp>
        <p:nvSpPr>
          <p:cNvPr id="195" name="Google Shape;195;p26"/>
          <p:cNvSpPr txBox="1"/>
          <p:nvPr/>
        </p:nvSpPr>
        <p:spPr>
          <a:xfrm>
            <a:off x="0" y="609600"/>
            <a:ext cx="20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Input</a:t>
            </a:r>
            <a:r>
              <a:rPr b="1" lang="en-GB" sz="1800">
                <a:solidFill>
                  <a:schemeClr val="dk2"/>
                </a:solidFill>
              </a:rPr>
              <a:t> layer</a:t>
            </a:r>
            <a:endParaRPr b="1"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a:off x="2" y="2"/>
            <a:ext cx="9249177" cy="5143501"/>
          </a:xfrm>
          <a:prstGeom prst="rect">
            <a:avLst/>
          </a:prstGeom>
          <a:noFill/>
          <a:ln>
            <a:noFill/>
          </a:ln>
        </p:spPr>
      </p:pic>
      <p:sp>
        <p:nvSpPr>
          <p:cNvPr id="201" name="Google Shape;201;p27"/>
          <p:cNvSpPr/>
          <p:nvPr/>
        </p:nvSpPr>
        <p:spPr>
          <a:xfrm>
            <a:off x="2595850" y="94100"/>
            <a:ext cx="3833100" cy="79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7"/>
          <p:cNvSpPr txBox="1"/>
          <p:nvPr/>
        </p:nvSpPr>
        <p:spPr>
          <a:xfrm>
            <a:off x="0" y="0"/>
            <a:ext cx="92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Updating the </a:t>
            </a:r>
            <a:r>
              <a:rPr b="1" lang="en-GB" sz="2400">
                <a:solidFill>
                  <a:schemeClr val="dk2"/>
                </a:solidFill>
              </a:rPr>
              <a:t>weights: </a:t>
            </a:r>
            <a:r>
              <a:rPr b="1" lang="en-GB" sz="2400">
                <a:solidFill>
                  <a:schemeClr val="dk2"/>
                </a:solidFill>
              </a:rPr>
              <a:t>Gradient descent</a:t>
            </a:r>
            <a:endParaRPr b="1" sz="24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8"/>
          <p:cNvPicPr preferRelativeResize="0"/>
          <p:nvPr/>
        </p:nvPicPr>
        <p:blipFill>
          <a:blip r:embed="rId3">
            <a:alphaModFix/>
          </a:blip>
          <a:stretch>
            <a:fillRect/>
          </a:stretch>
        </p:blipFill>
        <p:spPr>
          <a:xfrm>
            <a:off x="0" y="796113"/>
            <a:ext cx="9143999" cy="3551274"/>
          </a:xfrm>
          <a:prstGeom prst="rect">
            <a:avLst/>
          </a:prstGeom>
          <a:noFill/>
          <a:ln>
            <a:noFill/>
          </a:ln>
        </p:spPr>
      </p:pic>
      <p:sp>
        <p:nvSpPr>
          <p:cNvPr id="208" name="Google Shape;208;p28"/>
          <p:cNvSpPr txBox="1"/>
          <p:nvPr/>
        </p:nvSpPr>
        <p:spPr>
          <a:xfrm>
            <a:off x="0" y="0"/>
            <a:ext cx="92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Adjusting the learning rate</a:t>
            </a:r>
            <a:endParaRPr b="1" sz="24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9"/>
          <p:cNvPicPr preferRelativeResize="0"/>
          <p:nvPr/>
        </p:nvPicPr>
        <p:blipFill>
          <a:blip r:embed="rId3">
            <a:alphaModFix/>
          </a:blip>
          <a:stretch>
            <a:fillRect/>
          </a:stretch>
        </p:blipFill>
        <p:spPr>
          <a:xfrm>
            <a:off x="1108325" y="0"/>
            <a:ext cx="6927356"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0"/>
          <p:cNvPicPr preferRelativeResize="0"/>
          <p:nvPr/>
        </p:nvPicPr>
        <p:blipFill rotWithShape="1">
          <a:blip r:embed="rId3">
            <a:alphaModFix/>
          </a:blip>
          <a:srcRect b="0" l="1830" r="-1829" t="0"/>
          <a:stretch/>
        </p:blipFill>
        <p:spPr>
          <a:xfrm>
            <a:off x="3520319" y="637275"/>
            <a:ext cx="2679487" cy="1756700"/>
          </a:xfrm>
          <a:prstGeom prst="rect">
            <a:avLst/>
          </a:prstGeom>
          <a:noFill/>
          <a:ln>
            <a:noFill/>
          </a:ln>
        </p:spPr>
      </p:pic>
      <p:pic>
        <p:nvPicPr>
          <p:cNvPr id="219" name="Google Shape;219;p30"/>
          <p:cNvPicPr preferRelativeResize="0"/>
          <p:nvPr/>
        </p:nvPicPr>
        <p:blipFill>
          <a:blip r:embed="rId4">
            <a:alphaModFix/>
          </a:blip>
          <a:stretch>
            <a:fillRect/>
          </a:stretch>
        </p:blipFill>
        <p:spPr>
          <a:xfrm>
            <a:off x="123263" y="2393986"/>
            <a:ext cx="2929602" cy="2929602"/>
          </a:xfrm>
          <a:prstGeom prst="rect">
            <a:avLst/>
          </a:prstGeom>
          <a:noFill/>
          <a:ln>
            <a:noFill/>
          </a:ln>
        </p:spPr>
      </p:pic>
      <p:pic>
        <p:nvPicPr>
          <p:cNvPr id="220" name="Google Shape;220;p30"/>
          <p:cNvPicPr preferRelativeResize="0"/>
          <p:nvPr/>
        </p:nvPicPr>
        <p:blipFill>
          <a:blip r:embed="rId5">
            <a:alphaModFix/>
          </a:blip>
          <a:stretch>
            <a:fillRect/>
          </a:stretch>
        </p:blipFill>
        <p:spPr>
          <a:xfrm>
            <a:off x="3276600" y="2944388"/>
            <a:ext cx="5867400" cy="1828800"/>
          </a:xfrm>
          <a:prstGeom prst="rect">
            <a:avLst/>
          </a:prstGeom>
          <a:noFill/>
          <a:ln>
            <a:noFill/>
          </a:ln>
        </p:spPr>
      </p:pic>
      <p:sp>
        <p:nvSpPr>
          <p:cNvPr id="221" name="Google Shape;221;p30"/>
          <p:cNvSpPr txBox="1"/>
          <p:nvPr/>
        </p:nvSpPr>
        <p:spPr>
          <a:xfrm>
            <a:off x="0" y="0"/>
            <a:ext cx="92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Deep learning </a:t>
            </a:r>
            <a:r>
              <a:rPr b="1" lang="en-GB" sz="2400">
                <a:solidFill>
                  <a:schemeClr val="dk2"/>
                </a:solidFill>
              </a:rPr>
              <a:t>libraries</a:t>
            </a:r>
            <a:endParaRPr b="1" sz="2400">
              <a:solidFill>
                <a:schemeClr val="dk2"/>
              </a:solidFill>
            </a:endParaRPr>
          </a:p>
        </p:txBody>
      </p:sp>
      <p:pic>
        <p:nvPicPr>
          <p:cNvPr id="222" name="Google Shape;222;p30"/>
          <p:cNvPicPr preferRelativeResize="0"/>
          <p:nvPr/>
        </p:nvPicPr>
        <p:blipFill>
          <a:blip r:embed="rId6">
            <a:alphaModFix/>
          </a:blip>
          <a:stretch>
            <a:fillRect/>
          </a:stretch>
        </p:blipFill>
        <p:spPr>
          <a:xfrm>
            <a:off x="6299550" y="637275"/>
            <a:ext cx="2844449" cy="1390146"/>
          </a:xfrm>
          <a:prstGeom prst="rect">
            <a:avLst/>
          </a:prstGeom>
          <a:noFill/>
          <a:ln>
            <a:noFill/>
          </a:ln>
        </p:spPr>
      </p:pic>
      <p:pic>
        <p:nvPicPr>
          <p:cNvPr id="223" name="Google Shape;223;p30"/>
          <p:cNvPicPr preferRelativeResize="0"/>
          <p:nvPr/>
        </p:nvPicPr>
        <p:blipFill>
          <a:blip r:embed="rId7">
            <a:alphaModFix/>
          </a:blip>
          <a:stretch>
            <a:fillRect/>
          </a:stretch>
        </p:blipFill>
        <p:spPr>
          <a:xfrm>
            <a:off x="0" y="554100"/>
            <a:ext cx="3176150" cy="1923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nvSpPr>
        <p:spPr>
          <a:xfrm>
            <a:off x="50" y="2288725"/>
            <a:ext cx="9144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900">
                <a:solidFill>
                  <a:schemeClr val="dk2"/>
                </a:solidFill>
              </a:rPr>
              <a:t>How to train a network with PyTorch?</a:t>
            </a:r>
            <a:endParaRPr sz="29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1008750" y="2248500"/>
            <a:ext cx="712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2"/>
                </a:solidFill>
              </a:rPr>
              <a:t>What are recurrent neural networks?</a:t>
            </a:r>
            <a:endParaRPr sz="3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pic>
        <p:nvPicPr>
          <p:cNvPr id="233" name="Google Shape;233;p32"/>
          <p:cNvPicPr preferRelativeResize="0"/>
          <p:nvPr/>
        </p:nvPicPr>
        <p:blipFill>
          <a:blip r:embed="rId3">
            <a:alphaModFix/>
          </a:blip>
          <a:stretch>
            <a:fillRect/>
          </a:stretch>
        </p:blipFill>
        <p:spPr>
          <a:xfrm>
            <a:off x="1250442" y="0"/>
            <a:ext cx="6643116"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pic>
        <p:nvPicPr>
          <p:cNvPr id="238" name="Google Shape;238;p33"/>
          <p:cNvPicPr preferRelativeResize="0"/>
          <p:nvPr/>
        </p:nvPicPr>
        <p:blipFill>
          <a:blip r:embed="rId3">
            <a:alphaModFix/>
          </a:blip>
          <a:stretch>
            <a:fillRect/>
          </a:stretch>
        </p:blipFill>
        <p:spPr>
          <a:xfrm>
            <a:off x="1562935" y="0"/>
            <a:ext cx="6018129"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4" title="dual_task.png"/>
          <p:cNvPicPr preferRelativeResize="0"/>
          <p:nvPr/>
        </p:nvPicPr>
        <p:blipFill>
          <a:blip r:embed="rId3">
            <a:alphaModFix/>
          </a:blip>
          <a:stretch>
            <a:fillRect/>
          </a:stretch>
        </p:blipFill>
        <p:spPr>
          <a:xfrm>
            <a:off x="1262625" y="912900"/>
            <a:ext cx="6269651" cy="3317700"/>
          </a:xfrm>
          <a:prstGeom prst="rect">
            <a:avLst/>
          </a:prstGeom>
          <a:noFill/>
          <a:ln>
            <a:noFill/>
          </a:ln>
        </p:spPr>
      </p:pic>
      <p:sp>
        <p:nvSpPr>
          <p:cNvPr id="244" name="Google Shape;244;p34"/>
          <p:cNvSpPr txBox="1"/>
          <p:nvPr/>
        </p:nvSpPr>
        <p:spPr>
          <a:xfrm>
            <a:off x="0" y="0"/>
            <a:ext cx="92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A Delayed Go/NoGo</a:t>
            </a:r>
            <a:r>
              <a:rPr b="1" lang="en-GB" sz="2400">
                <a:solidFill>
                  <a:schemeClr val="dk2"/>
                </a:solidFill>
              </a:rPr>
              <a:t> task</a:t>
            </a:r>
            <a:endParaRPr b="1" sz="24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nvSpPr>
        <p:spPr>
          <a:xfrm>
            <a:off x="50" y="2288725"/>
            <a:ext cx="9144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900">
                <a:solidFill>
                  <a:schemeClr val="dk2"/>
                </a:solidFill>
              </a:rPr>
              <a:t>Practical Example: Mante et al. 2013</a:t>
            </a:r>
            <a:endParaRPr sz="29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2"/>
                </a:solidFill>
              </a:rPr>
              <a:t>Learning problem: Context dependent decision making task</a:t>
            </a:r>
            <a:endParaRPr b="1" sz="2200">
              <a:solidFill>
                <a:schemeClr val="dk2"/>
              </a:solidFill>
            </a:endParaRPr>
          </a:p>
        </p:txBody>
      </p:sp>
      <p:sp>
        <p:nvSpPr>
          <p:cNvPr id="255" name="Google Shape;255;p36"/>
          <p:cNvSpPr txBox="1"/>
          <p:nvPr/>
        </p:nvSpPr>
        <p:spPr>
          <a:xfrm>
            <a:off x="6650100" y="4712400"/>
            <a:ext cx="249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600">
                <a:solidFill>
                  <a:schemeClr val="dk2"/>
                </a:solidFill>
              </a:rPr>
              <a:t>Mante et al., Nature 2013</a:t>
            </a:r>
            <a:endParaRPr i="1" sz="1600">
              <a:solidFill>
                <a:schemeClr val="dk2"/>
              </a:solidFill>
            </a:endParaRPr>
          </a:p>
        </p:txBody>
      </p:sp>
      <p:pic>
        <p:nvPicPr>
          <p:cNvPr id="256" name="Google Shape;256;p36"/>
          <p:cNvPicPr preferRelativeResize="0"/>
          <p:nvPr/>
        </p:nvPicPr>
        <p:blipFill>
          <a:blip r:embed="rId3">
            <a:alphaModFix/>
          </a:blip>
          <a:stretch>
            <a:fillRect/>
          </a:stretch>
        </p:blipFill>
        <p:spPr>
          <a:xfrm>
            <a:off x="-12" y="512204"/>
            <a:ext cx="9143999" cy="3237316"/>
          </a:xfrm>
          <a:prstGeom prst="rect">
            <a:avLst/>
          </a:prstGeom>
          <a:noFill/>
          <a:ln>
            <a:noFill/>
          </a:ln>
        </p:spPr>
      </p:pic>
      <p:pic>
        <p:nvPicPr>
          <p:cNvPr id="257" name="Google Shape;257;p36"/>
          <p:cNvPicPr preferRelativeResize="0"/>
          <p:nvPr/>
        </p:nvPicPr>
        <p:blipFill>
          <a:blip r:embed="rId4">
            <a:alphaModFix/>
          </a:blip>
          <a:stretch>
            <a:fillRect/>
          </a:stretch>
        </p:blipFill>
        <p:spPr>
          <a:xfrm>
            <a:off x="3067038" y="3292375"/>
            <a:ext cx="3009900" cy="1581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7" title="random_dot_motion_wrap.gif"/>
          <p:cNvPicPr preferRelativeResize="0"/>
          <p:nvPr/>
        </p:nvPicPr>
        <p:blipFill>
          <a:blip r:embed="rId3">
            <a:alphaModFix/>
          </a:blip>
          <a:stretch>
            <a:fillRect/>
          </a:stretch>
        </p:blipFill>
        <p:spPr>
          <a:xfrm>
            <a:off x="2299275" y="-25"/>
            <a:ext cx="4545450" cy="4545450"/>
          </a:xfrm>
          <a:prstGeom prst="rect">
            <a:avLst/>
          </a:prstGeom>
          <a:noFill/>
          <a:ln>
            <a:noFill/>
          </a:ln>
        </p:spPr>
      </p:pic>
      <p:sp>
        <p:nvSpPr>
          <p:cNvPr id="263" name="Google Shape;263;p37"/>
          <p:cNvSpPr/>
          <p:nvPr/>
        </p:nvSpPr>
        <p:spPr>
          <a:xfrm>
            <a:off x="1018900" y="2248500"/>
            <a:ext cx="627000" cy="6465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37"/>
          <p:cNvSpPr/>
          <p:nvPr/>
        </p:nvSpPr>
        <p:spPr>
          <a:xfrm>
            <a:off x="7498100" y="2248500"/>
            <a:ext cx="627000" cy="646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5" name="Google Shape;265;p37"/>
          <p:cNvCxnSpPr/>
          <p:nvPr/>
        </p:nvCxnSpPr>
        <p:spPr>
          <a:xfrm flipH="1" rot="10800000">
            <a:off x="5316500" y="2562000"/>
            <a:ext cx="1986000" cy="19500"/>
          </a:xfrm>
          <a:prstGeom prst="straightConnector1">
            <a:avLst/>
          </a:prstGeom>
          <a:noFill/>
          <a:ln cap="flat" cmpd="sng" w="76200">
            <a:solidFill>
              <a:schemeClr val="dk2"/>
            </a:solidFill>
            <a:prstDash val="solid"/>
            <a:round/>
            <a:headEnd len="med" w="med" type="none"/>
            <a:tailEnd len="med" w="med" type="stealth"/>
          </a:ln>
        </p:spPr>
      </p:cxnSp>
      <p:sp>
        <p:nvSpPr>
          <p:cNvPr id="266" name="Google Shape;266;p37"/>
          <p:cNvSpPr/>
          <p:nvPr/>
        </p:nvSpPr>
        <p:spPr>
          <a:xfrm>
            <a:off x="4326150" y="4530050"/>
            <a:ext cx="491700" cy="49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8" title="random_dot_motion_wrap.gif"/>
          <p:cNvPicPr preferRelativeResize="0"/>
          <p:nvPr/>
        </p:nvPicPr>
        <p:blipFill rotWithShape="1">
          <a:blip r:embed="rId3">
            <a:alphaModFix/>
          </a:blip>
          <a:srcRect b="0" l="0" r="0" t="0"/>
          <a:stretch/>
        </p:blipFill>
        <p:spPr>
          <a:xfrm>
            <a:off x="2299275" y="-25"/>
            <a:ext cx="4545450" cy="4545450"/>
          </a:xfrm>
          <a:prstGeom prst="rect">
            <a:avLst/>
          </a:prstGeom>
          <a:noFill/>
          <a:ln>
            <a:noFill/>
          </a:ln>
        </p:spPr>
      </p:pic>
      <p:sp>
        <p:nvSpPr>
          <p:cNvPr id="272" name="Google Shape;272;p38"/>
          <p:cNvSpPr/>
          <p:nvPr/>
        </p:nvSpPr>
        <p:spPr>
          <a:xfrm>
            <a:off x="1018900" y="2248500"/>
            <a:ext cx="627000" cy="6465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8"/>
          <p:cNvSpPr/>
          <p:nvPr/>
        </p:nvSpPr>
        <p:spPr>
          <a:xfrm>
            <a:off x="7498100" y="2248500"/>
            <a:ext cx="627000" cy="646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4" name="Google Shape;274;p38"/>
          <p:cNvCxnSpPr/>
          <p:nvPr/>
        </p:nvCxnSpPr>
        <p:spPr>
          <a:xfrm flipH="1" rot="10800000">
            <a:off x="1860925" y="2562000"/>
            <a:ext cx="1986000" cy="19500"/>
          </a:xfrm>
          <a:prstGeom prst="straightConnector1">
            <a:avLst/>
          </a:prstGeom>
          <a:noFill/>
          <a:ln cap="flat" cmpd="sng" w="76200">
            <a:solidFill>
              <a:schemeClr val="dk2"/>
            </a:solidFill>
            <a:prstDash val="solid"/>
            <a:round/>
            <a:headEnd len="med" w="med" type="stealth"/>
            <a:tailEnd len="med" w="med" type="none"/>
          </a:ln>
        </p:spPr>
      </p:cxnSp>
      <p:sp>
        <p:nvSpPr>
          <p:cNvPr id="275" name="Google Shape;275;p38"/>
          <p:cNvSpPr/>
          <p:nvPr/>
        </p:nvSpPr>
        <p:spPr>
          <a:xfrm>
            <a:off x="4226100" y="4379400"/>
            <a:ext cx="691800" cy="764100"/>
          </a:xfrm>
          <a:prstGeom prst="mathPlus">
            <a:avLst>
              <a:gd fmla="val 23520" name="adj1"/>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9" title="random_dot_motion_red_coherence_ramp.gif"/>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0"/>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1"/>
          <p:cNvPicPr preferRelativeResize="0"/>
          <p:nvPr/>
        </p:nvPicPr>
        <p:blipFill>
          <a:blip r:embed="rId3">
            <a:alphaModFix/>
          </a:blip>
          <a:stretch>
            <a:fillRect/>
          </a:stretch>
        </p:blipFill>
        <p:spPr>
          <a:xfrm>
            <a:off x="1931581" y="0"/>
            <a:ext cx="5280838" cy="5143499"/>
          </a:xfrm>
          <a:prstGeom prst="rect">
            <a:avLst/>
          </a:prstGeom>
          <a:noFill/>
          <a:ln>
            <a:noFill/>
          </a:ln>
        </p:spPr>
      </p:pic>
      <p:sp>
        <p:nvSpPr>
          <p:cNvPr id="291" name="Google Shape;291;p41"/>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2"/>
                </a:solidFill>
              </a:rPr>
              <a:t>Stimulus set</a:t>
            </a:r>
            <a:endParaRPr b="1" sz="2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85763" y="533400"/>
            <a:ext cx="8372475" cy="4076700"/>
          </a:xfrm>
          <a:prstGeom prst="rect">
            <a:avLst/>
          </a:prstGeom>
          <a:noFill/>
          <a:ln>
            <a:noFill/>
          </a:ln>
        </p:spPr>
      </p:pic>
      <p:sp>
        <p:nvSpPr>
          <p:cNvPr id="65" name="Google Shape;65;p15"/>
          <p:cNvSpPr txBox="1"/>
          <p:nvPr/>
        </p:nvSpPr>
        <p:spPr>
          <a:xfrm>
            <a:off x="0" y="0"/>
            <a:ext cx="542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Biological inspiration</a:t>
            </a:r>
            <a:endParaRPr b="1" sz="2400">
              <a:solidFill>
                <a:schemeClr val="dk2"/>
              </a:solidFill>
            </a:endParaRPr>
          </a:p>
        </p:txBody>
      </p:sp>
      <p:sp>
        <p:nvSpPr>
          <p:cNvPr id="66" name="Google Shape;66;p15"/>
          <p:cNvSpPr/>
          <p:nvPr/>
        </p:nvSpPr>
        <p:spPr>
          <a:xfrm>
            <a:off x="4027725" y="468075"/>
            <a:ext cx="4613100" cy="429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 name="Google Shape;67;p15" title="bitmap.png"/>
          <p:cNvPicPr preferRelativeResize="0"/>
          <p:nvPr/>
        </p:nvPicPr>
        <p:blipFill>
          <a:blip r:embed="rId4">
            <a:alphaModFix/>
          </a:blip>
          <a:stretch>
            <a:fillRect/>
          </a:stretch>
        </p:blipFill>
        <p:spPr>
          <a:xfrm>
            <a:off x="4632650" y="1292982"/>
            <a:ext cx="3403250" cy="2557543"/>
          </a:xfrm>
          <a:prstGeom prst="rect">
            <a:avLst/>
          </a:prstGeom>
          <a:noFill/>
          <a:ln>
            <a:noFill/>
          </a:ln>
        </p:spPr>
      </p:pic>
      <p:sp>
        <p:nvSpPr>
          <p:cNvPr id="68" name="Google Shape;68;p15"/>
          <p:cNvSpPr/>
          <p:nvPr/>
        </p:nvSpPr>
        <p:spPr>
          <a:xfrm>
            <a:off x="7810500" y="3039825"/>
            <a:ext cx="225300" cy="24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5"/>
          <p:cNvSpPr/>
          <p:nvPr/>
        </p:nvSpPr>
        <p:spPr>
          <a:xfrm>
            <a:off x="6966850" y="1475025"/>
            <a:ext cx="1238400" cy="2095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5"/>
          <p:cNvSpPr txBox="1"/>
          <p:nvPr/>
        </p:nvSpPr>
        <p:spPr>
          <a:xfrm>
            <a:off x="7157350" y="1498750"/>
            <a:ext cx="2013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2"/>
                </a:solidFill>
              </a:rPr>
              <a:t>Input </a:t>
            </a:r>
            <a:endParaRPr sz="2200">
              <a:solidFill>
                <a:schemeClr val="dk2"/>
              </a:solidFill>
            </a:endParaRPr>
          </a:p>
          <a:p>
            <a:pPr indent="0" lvl="0" marL="0" rtl="0" algn="l">
              <a:spcBef>
                <a:spcPts val="0"/>
              </a:spcBef>
              <a:spcAft>
                <a:spcPts val="0"/>
              </a:spcAft>
              <a:buNone/>
            </a:pPr>
            <a:r>
              <a:t/>
            </a:r>
            <a:endParaRPr sz="2200">
              <a:solidFill>
                <a:schemeClr val="dk2"/>
              </a:solidFill>
            </a:endParaRPr>
          </a:p>
          <a:p>
            <a:pPr indent="0" lvl="0" marL="0" rtl="0" algn="l">
              <a:spcBef>
                <a:spcPts val="0"/>
              </a:spcBef>
              <a:spcAft>
                <a:spcPts val="0"/>
              </a:spcAft>
              <a:buNone/>
            </a:pPr>
            <a:r>
              <a:rPr lang="en-GB" sz="2200">
                <a:solidFill>
                  <a:schemeClr val="dk2"/>
                </a:solidFill>
              </a:rPr>
              <a:t>Node</a:t>
            </a:r>
            <a:endParaRPr sz="2200">
              <a:solidFill>
                <a:schemeClr val="dk2"/>
              </a:solidFill>
            </a:endParaRPr>
          </a:p>
          <a:p>
            <a:pPr indent="0" lvl="0" marL="0" rtl="0" algn="l">
              <a:spcBef>
                <a:spcPts val="0"/>
              </a:spcBef>
              <a:spcAft>
                <a:spcPts val="0"/>
              </a:spcAft>
              <a:buNone/>
            </a:pPr>
            <a:r>
              <a:t/>
            </a:r>
            <a:endParaRPr sz="2200">
              <a:solidFill>
                <a:schemeClr val="dk2"/>
              </a:solidFill>
            </a:endParaRPr>
          </a:p>
          <a:p>
            <a:pPr indent="0" lvl="0" marL="0" rtl="0" algn="l">
              <a:spcBef>
                <a:spcPts val="0"/>
              </a:spcBef>
              <a:spcAft>
                <a:spcPts val="0"/>
              </a:spcAft>
              <a:buNone/>
            </a:pPr>
            <a:r>
              <a:rPr lang="en-GB" sz="2200">
                <a:solidFill>
                  <a:schemeClr val="dk2"/>
                </a:solidFill>
              </a:rPr>
              <a:t>Output</a:t>
            </a:r>
            <a:endParaRPr sz="2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2"/>
          <p:cNvPicPr preferRelativeResize="0"/>
          <p:nvPr/>
        </p:nvPicPr>
        <p:blipFill>
          <a:blip r:embed="rId3">
            <a:alphaModFix/>
          </a:blip>
          <a:stretch>
            <a:fillRect/>
          </a:stretch>
        </p:blipFill>
        <p:spPr>
          <a:xfrm>
            <a:off x="1865182" y="0"/>
            <a:ext cx="5727136" cy="5143500"/>
          </a:xfrm>
          <a:prstGeom prst="rect">
            <a:avLst/>
          </a:prstGeom>
          <a:noFill/>
          <a:ln>
            <a:noFill/>
          </a:ln>
        </p:spPr>
      </p:pic>
      <p:sp>
        <p:nvSpPr>
          <p:cNvPr id="297" name="Google Shape;297;p42"/>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2"/>
                </a:solidFill>
              </a:rPr>
              <a:t>Performance</a:t>
            </a:r>
            <a:endParaRPr b="1" sz="22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3"/>
          <p:cNvPicPr preferRelativeResize="0"/>
          <p:nvPr/>
        </p:nvPicPr>
        <p:blipFill>
          <a:blip r:embed="rId3">
            <a:alphaModFix/>
          </a:blip>
          <a:stretch>
            <a:fillRect/>
          </a:stretch>
        </p:blipFill>
        <p:spPr>
          <a:xfrm>
            <a:off x="0" y="840406"/>
            <a:ext cx="9144000" cy="3462690"/>
          </a:xfrm>
          <a:prstGeom prst="rect">
            <a:avLst/>
          </a:prstGeom>
          <a:noFill/>
          <a:ln>
            <a:noFill/>
          </a:ln>
        </p:spPr>
      </p:pic>
      <p:sp>
        <p:nvSpPr>
          <p:cNvPr id="303" name="Google Shape;303;p43"/>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2"/>
                </a:solidFill>
              </a:rPr>
              <a:t> A neural network model of input selection and integration</a:t>
            </a:r>
            <a:endParaRPr b="1" sz="2200">
              <a:solidFill>
                <a:schemeClr val="dk2"/>
              </a:solidFill>
            </a:endParaRPr>
          </a:p>
        </p:txBody>
      </p:sp>
      <p:sp>
        <p:nvSpPr>
          <p:cNvPr id="304" name="Google Shape;304;p43"/>
          <p:cNvSpPr txBox="1"/>
          <p:nvPr/>
        </p:nvSpPr>
        <p:spPr>
          <a:xfrm>
            <a:off x="0" y="4411825"/>
            <a:ext cx="914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solidFill>
                  <a:schemeClr val="dk2"/>
                </a:solidFill>
              </a:rPr>
              <a:t>Task + </a:t>
            </a:r>
            <a:r>
              <a:rPr lang="en-GB" sz="2200">
                <a:solidFill>
                  <a:schemeClr val="dk2"/>
                </a:solidFill>
              </a:rPr>
              <a:t>RNN </a:t>
            </a:r>
            <a:r>
              <a:rPr lang="en-GB" sz="2200">
                <a:solidFill>
                  <a:schemeClr val="dk2"/>
                </a:solidFill>
              </a:rPr>
              <a:t>+</a:t>
            </a:r>
            <a:r>
              <a:rPr lang="en-GB" sz="2200">
                <a:solidFill>
                  <a:schemeClr val="dk2"/>
                </a:solidFill>
              </a:rPr>
              <a:t> Reverse </a:t>
            </a:r>
            <a:r>
              <a:rPr lang="en-GB" sz="2200">
                <a:solidFill>
                  <a:schemeClr val="dk2"/>
                </a:solidFill>
              </a:rPr>
              <a:t>Engineering</a:t>
            </a:r>
            <a:r>
              <a:rPr lang="en-GB" sz="2200">
                <a:solidFill>
                  <a:schemeClr val="dk2"/>
                </a:solidFill>
              </a:rPr>
              <a:t> -&gt; Mechanistic model of cognition</a:t>
            </a:r>
            <a:endParaRPr sz="22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4"/>
          <p:cNvSpPr txBox="1"/>
          <p:nvPr/>
        </p:nvSpPr>
        <p:spPr>
          <a:xfrm>
            <a:off x="50" y="2288725"/>
            <a:ext cx="9144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900">
                <a:solidFill>
                  <a:schemeClr val="dk2"/>
                </a:solidFill>
              </a:rPr>
              <a:t>Let’s model a simpler task</a:t>
            </a:r>
            <a:endParaRPr sz="29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5"/>
          <p:cNvPicPr preferRelativeResize="0"/>
          <p:nvPr/>
        </p:nvPicPr>
        <p:blipFill>
          <a:blip r:embed="rId3">
            <a:alphaModFix/>
          </a:blip>
          <a:stretch>
            <a:fillRect/>
          </a:stretch>
        </p:blipFill>
        <p:spPr>
          <a:xfrm>
            <a:off x="112150" y="1076550"/>
            <a:ext cx="8919700" cy="3319200"/>
          </a:xfrm>
          <a:prstGeom prst="rect">
            <a:avLst/>
          </a:prstGeom>
          <a:noFill/>
          <a:ln>
            <a:noFill/>
          </a:ln>
        </p:spPr>
      </p:pic>
      <p:sp>
        <p:nvSpPr>
          <p:cNvPr id="315" name="Google Shape;315;p45"/>
          <p:cNvSpPr txBox="1"/>
          <p:nvPr/>
        </p:nvSpPr>
        <p:spPr>
          <a:xfrm>
            <a:off x="0" y="0"/>
            <a:ext cx="5643300" cy="5232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2"/>
                </a:solidFill>
              </a:rPr>
              <a:t>A random dot motion task</a:t>
            </a:r>
            <a:endParaRPr sz="2200">
              <a:solidFill>
                <a:schemeClr val="dk2"/>
              </a:solidFill>
            </a:endParaRPr>
          </a:p>
        </p:txBody>
      </p:sp>
      <p:sp>
        <p:nvSpPr>
          <p:cNvPr id="316" name="Google Shape;316;p45"/>
          <p:cNvSpPr txBox="1"/>
          <p:nvPr/>
        </p:nvSpPr>
        <p:spPr>
          <a:xfrm>
            <a:off x="7128650" y="3405338"/>
            <a:ext cx="127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Output</a:t>
            </a:r>
            <a:endParaRPr sz="1800">
              <a:solidFill>
                <a:schemeClr val="dk2"/>
              </a:solidFill>
            </a:endParaRPr>
          </a:p>
        </p:txBody>
      </p:sp>
      <p:cxnSp>
        <p:nvCxnSpPr>
          <p:cNvPr id="317" name="Google Shape;317;p45"/>
          <p:cNvCxnSpPr/>
          <p:nvPr/>
        </p:nvCxnSpPr>
        <p:spPr>
          <a:xfrm>
            <a:off x="110750" y="1087625"/>
            <a:ext cx="8971200" cy="0"/>
          </a:xfrm>
          <a:prstGeom prst="straightConnector1">
            <a:avLst/>
          </a:prstGeom>
          <a:noFill/>
          <a:ln cap="flat" cmpd="sng" w="28575">
            <a:solidFill>
              <a:schemeClr val="lt1"/>
            </a:solidFill>
            <a:prstDash val="solid"/>
            <a:round/>
            <a:headEnd len="med" w="med" type="none"/>
            <a:tailEnd len="med" w="med" type="none"/>
          </a:ln>
        </p:spPr>
      </p:cxnSp>
      <p:sp>
        <p:nvSpPr>
          <p:cNvPr id="318" name="Google Shape;318;p45"/>
          <p:cNvSpPr txBox="1"/>
          <p:nvPr/>
        </p:nvSpPr>
        <p:spPr>
          <a:xfrm>
            <a:off x="569250" y="3405338"/>
            <a:ext cx="127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In</a:t>
            </a:r>
            <a:r>
              <a:rPr lang="en-GB" sz="1800">
                <a:solidFill>
                  <a:schemeClr val="dk2"/>
                </a:solidFill>
              </a:rPr>
              <a:t>tput</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1704975" y="409575"/>
            <a:ext cx="5734050" cy="4324350"/>
          </a:xfrm>
          <a:prstGeom prst="rect">
            <a:avLst/>
          </a:prstGeom>
          <a:noFill/>
          <a:ln>
            <a:noFill/>
          </a:ln>
        </p:spPr>
      </p:pic>
      <p:sp>
        <p:nvSpPr>
          <p:cNvPr id="76" name="Google Shape;76;p16"/>
          <p:cNvSpPr txBox="1"/>
          <p:nvPr/>
        </p:nvSpPr>
        <p:spPr>
          <a:xfrm>
            <a:off x="0" y="0"/>
            <a:ext cx="542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Artificial neuron</a:t>
            </a:r>
            <a:endParaRPr b="1" sz="2400">
              <a:solidFill>
                <a:schemeClr val="dk2"/>
              </a:solidFill>
            </a:endParaRPr>
          </a:p>
        </p:txBody>
      </p:sp>
      <p:sp>
        <p:nvSpPr>
          <p:cNvPr id="77" name="Google Shape;77;p16"/>
          <p:cNvSpPr txBox="1"/>
          <p:nvPr/>
        </p:nvSpPr>
        <p:spPr>
          <a:xfrm>
            <a:off x="439400" y="2742750"/>
            <a:ext cx="107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2"/>
                </a:solidFill>
              </a:rPr>
              <a:t>Inputs</a:t>
            </a:r>
            <a:endParaRPr sz="2200">
              <a:solidFill>
                <a:schemeClr val="dk2"/>
              </a:solidFill>
            </a:endParaRPr>
          </a:p>
        </p:txBody>
      </p:sp>
      <p:sp>
        <p:nvSpPr>
          <p:cNvPr id="78" name="Google Shape;78;p16"/>
          <p:cNvSpPr txBox="1"/>
          <p:nvPr/>
        </p:nvSpPr>
        <p:spPr>
          <a:xfrm>
            <a:off x="7575600" y="2674175"/>
            <a:ext cx="133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2"/>
                </a:solidFill>
              </a:rPr>
              <a:t>Output</a:t>
            </a:r>
            <a:endParaRPr sz="2200">
              <a:solidFill>
                <a:schemeClr val="dk2"/>
              </a:solidFill>
            </a:endParaRPr>
          </a:p>
        </p:txBody>
      </p:sp>
      <p:sp>
        <p:nvSpPr>
          <p:cNvPr id="79" name="Google Shape;79;p16"/>
          <p:cNvSpPr txBox="1"/>
          <p:nvPr/>
        </p:nvSpPr>
        <p:spPr>
          <a:xfrm>
            <a:off x="4255925" y="4511675"/>
            <a:ext cx="107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2"/>
                </a:solidFill>
              </a:rPr>
              <a:t>Node</a:t>
            </a:r>
            <a:endParaRPr sz="2200">
              <a:solidFill>
                <a:schemeClr val="dk2"/>
              </a:solidFill>
            </a:endParaRPr>
          </a:p>
        </p:txBody>
      </p:sp>
      <p:sp>
        <p:nvSpPr>
          <p:cNvPr id="80" name="Google Shape;80;p16"/>
          <p:cNvSpPr txBox="1"/>
          <p:nvPr/>
        </p:nvSpPr>
        <p:spPr>
          <a:xfrm>
            <a:off x="5848900" y="4792750"/>
            <a:ext cx="331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0" y="409575"/>
            <a:ext cx="8661050" cy="4714768"/>
          </a:xfrm>
          <a:prstGeom prst="rect">
            <a:avLst/>
          </a:prstGeom>
          <a:noFill/>
          <a:ln>
            <a:noFill/>
          </a:ln>
        </p:spPr>
      </p:pic>
      <p:sp>
        <p:nvSpPr>
          <p:cNvPr id="86" name="Google Shape;86;p17"/>
          <p:cNvSpPr txBox="1"/>
          <p:nvPr/>
        </p:nvSpPr>
        <p:spPr>
          <a:xfrm>
            <a:off x="0" y="0"/>
            <a:ext cx="542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A history of neural networks</a:t>
            </a:r>
            <a:endParaRPr b="1" sz="2400">
              <a:solidFill>
                <a:schemeClr val="dk2"/>
              </a:solidFill>
            </a:endParaRPr>
          </a:p>
          <a:p>
            <a:pPr indent="0" lvl="0" marL="0" rtl="0" algn="l">
              <a:spcBef>
                <a:spcPts val="0"/>
              </a:spcBef>
              <a:spcAft>
                <a:spcPts val="0"/>
              </a:spcAft>
              <a:buNone/>
            </a:pPr>
            <a:r>
              <a:t/>
            </a:r>
            <a:endParaRPr sz="2400">
              <a:solidFill>
                <a:schemeClr val="dk2"/>
              </a:solidFill>
            </a:endParaRPr>
          </a:p>
        </p:txBody>
      </p:sp>
      <p:sp>
        <p:nvSpPr>
          <p:cNvPr id="87" name="Google Shape;87;p17"/>
          <p:cNvSpPr txBox="1"/>
          <p:nvPr/>
        </p:nvSpPr>
        <p:spPr>
          <a:xfrm>
            <a:off x="4438900" y="923400"/>
            <a:ext cx="309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00FF"/>
                </a:solidFill>
              </a:rPr>
              <a:t>Feed-forward networks</a:t>
            </a:r>
            <a:endParaRPr b="1" sz="1800">
              <a:solidFill>
                <a:srgbClr val="0000FF"/>
              </a:solidFill>
            </a:endParaRPr>
          </a:p>
        </p:txBody>
      </p:sp>
      <p:sp>
        <p:nvSpPr>
          <p:cNvPr id="88" name="Google Shape;88;p17"/>
          <p:cNvSpPr txBox="1"/>
          <p:nvPr/>
        </p:nvSpPr>
        <p:spPr>
          <a:xfrm>
            <a:off x="6352375" y="2148400"/>
            <a:ext cx="266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FF0000"/>
                </a:solidFill>
              </a:rPr>
              <a:t>Recurrent</a:t>
            </a:r>
            <a:r>
              <a:rPr b="1" lang="en-GB" sz="1800">
                <a:solidFill>
                  <a:srgbClr val="FF0000"/>
                </a:solidFill>
              </a:rPr>
              <a:t> networks</a:t>
            </a:r>
            <a:endParaRPr b="1" sz="1800">
              <a:solidFill>
                <a:srgbClr val="FF0000"/>
              </a:solidFill>
            </a:endParaRPr>
          </a:p>
        </p:txBody>
      </p:sp>
      <p:cxnSp>
        <p:nvCxnSpPr>
          <p:cNvPr id="89" name="Google Shape;89;p17"/>
          <p:cNvCxnSpPr/>
          <p:nvPr/>
        </p:nvCxnSpPr>
        <p:spPr>
          <a:xfrm flipH="1" rot="10800000">
            <a:off x="4986950" y="2089475"/>
            <a:ext cx="3309600" cy="960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17"/>
          <p:cNvCxnSpPr/>
          <p:nvPr/>
        </p:nvCxnSpPr>
        <p:spPr>
          <a:xfrm>
            <a:off x="4603075" y="2803438"/>
            <a:ext cx="2662500" cy="11400"/>
          </a:xfrm>
          <a:prstGeom prst="straightConnector1">
            <a:avLst/>
          </a:prstGeom>
          <a:noFill/>
          <a:ln cap="flat" cmpd="sng" w="9525">
            <a:solidFill>
              <a:schemeClr val="dk2"/>
            </a:solidFill>
            <a:prstDash val="solid"/>
            <a:round/>
            <a:headEnd len="med" w="med" type="none"/>
            <a:tailEnd len="med" w="med" type="none"/>
          </a:ln>
        </p:spPr>
      </p:cxnSp>
      <p:sp>
        <p:nvSpPr>
          <p:cNvPr id="91" name="Google Shape;91;p17"/>
          <p:cNvSpPr txBox="1"/>
          <p:nvPr/>
        </p:nvSpPr>
        <p:spPr>
          <a:xfrm>
            <a:off x="1698425" y="2090900"/>
            <a:ext cx="564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92" name="Google Shape;92;p17"/>
          <p:cNvSpPr txBox="1"/>
          <p:nvPr/>
        </p:nvSpPr>
        <p:spPr>
          <a:xfrm>
            <a:off x="7265575" y="4051525"/>
            <a:ext cx="2662500" cy="461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Transformers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nvSpPr>
        <p:spPr>
          <a:xfrm>
            <a:off x="0" y="4589400"/>
            <a:ext cx="91440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161616"/>
                </a:solidFill>
                <a:highlight>
                  <a:srgbClr val="FFFFFF"/>
                </a:highlight>
                <a:latin typeface="Helvetica Neue"/>
                <a:ea typeface="Helvetica Neue"/>
                <a:cs typeface="Helvetica Neue"/>
                <a:sym typeface="Helvetica Neue"/>
              </a:rPr>
              <a:t>Input vector reaches the network through the hidden layers, and results in an output</a:t>
            </a:r>
            <a:endParaRPr sz="2400">
              <a:solidFill>
                <a:schemeClr val="dk2"/>
              </a:solidFill>
            </a:endParaRPr>
          </a:p>
        </p:txBody>
      </p:sp>
      <p:sp>
        <p:nvSpPr>
          <p:cNvPr id="98" name="Google Shape;98;p18"/>
          <p:cNvSpPr txBox="1"/>
          <p:nvPr/>
        </p:nvSpPr>
        <p:spPr>
          <a:xfrm>
            <a:off x="0" y="0"/>
            <a:ext cx="542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Feed-forward neural networks</a:t>
            </a:r>
            <a:endParaRPr b="1" sz="2400">
              <a:solidFill>
                <a:schemeClr val="dk2"/>
              </a:solidFill>
            </a:endParaRPr>
          </a:p>
        </p:txBody>
      </p:sp>
      <p:pic>
        <p:nvPicPr>
          <p:cNvPr id="99" name="Google Shape;99;p18"/>
          <p:cNvPicPr preferRelativeResize="0"/>
          <p:nvPr/>
        </p:nvPicPr>
        <p:blipFill>
          <a:blip r:embed="rId3">
            <a:alphaModFix/>
          </a:blip>
          <a:stretch>
            <a:fillRect/>
          </a:stretch>
        </p:blipFill>
        <p:spPr>
          <a:xfrm>
            <a:off x="1824250" y="442913"/>
            <a:ext cx="5686425" cy="4257675"/>
          </a:xfrm>
          <a:prstGeom prst="rect">
            <a:avLst/>
          </a:prstGeom>
          <a:noFill/>
          <a:ln>
            <a:noFill/>
          </a:ln>
        </p:spPr>
      </p:pic>
      <p:sp>
        <p:nvSpPr>
          <p:cNvPr id="100" name="Google Shape;100;p18"/>
          <p:cNvSpPr/>
          <p:nvPr/>
        </p:nvSpPr>
        <p:spPr>
          <a:xfrm>
            <a:off x="3976213" y="504075"/>
            <a:ext cx="1281900" cy="5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8"/>
          <p:cNvSpPr txBox="1"/>
          <p:nvPr/>
        </p:nvSpPr>
        <p:spPr>
          <a:xfrm>
            <a:off x="3370978" y="483688"/>
            <a:ext cx="253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Feed-forward</a:t>
            </a:r>
            <a:r>
              <a:rPr b="1" lang="en-GB" sz="1800">
                <a:solidFill>
                  <a:schemeClr val="dk2"/>
                </a:solidFill>
              </a:rPr>
              <a:t> layer</a:t>
            </a:r>
            <a:endParaRPr b="1" sz="1800">
              <a:solidFill>
                <a:schemeClr val="dk2"/>
              </a:solidFill>
            </a:endParaRPr>
          </a:p>
        </p:txBody>
      </p:sp>
      <p:sp>
        <p:nvSpPr>
          <p:cNvPr id="102" name="Google Shape;102;p18"/>
          <p:cNvSpPr/>
          <p:nvPr/>
        </p:nvSpPr>
        <p:spPr>
          <a:xfrm>
            <a:off x="6289113" y="461225"/>
            <a:ext cx="1281900" cy="5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8"/>
          <p:cNvSpPr/>
          <p:nvPr/>
        </p:nvSpPr>
        <p:spPr>
          <a:xfrm>
            <a:off x="1824263" y="461225"/>
            <a:ext cx="1281900" cy="5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8"/>
          <p:cNvSpPr txBox="1"/>
          <p:nvPr/>
        </p:nvSpPr>
        <p:spPr>
          <a:xfrm>
            <a:off x="6046538" y="1052525"/>
            <a:ext cx="20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Output layer</a:t>
            </a:r>
            <a:endParaRPr b="1" sz="1800">
              <a:solidFill>
                <a:schemeClr val="dk2"/>
              </a:solidFill>
            </a:endParaRPr>
          </a:p>
        </p:txBody>
      </p:sp>
      <p:sp>
        <p:nvSpPr>
          <p:cNvPr id="105" name="Google Shape;105;p18"/>
          <p:cNvSpPr txBox="1"/>
          <p:nvPr/>
        </p:nvSpPr>
        <p:spPr>
          <a:xfrm>
            <a:off x="1824263" y="1052525"/>
            <a:ext cx="20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Input layer</a:t>
            </a:r>
            <a:endParaRPr b="1"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1824250" y="442900"/>
            <a:ext cx="5686425" cy="4257675"/>
          </a:xfrm>
          <a:prstGeom prst="rect">
            <a:avLst/>
          </a:prstGeom>
          <a:noFill/>
          <a:ln>
            <a:noFill/>
          </a:ln>
        </p:spPr>
      </p:pic>
      <p:cxnSp>
        <p:nvCxnSpPr>
          <p:cNvPr id="111" name="Google Shape;111;p19"/>
          <p:cNvCxnSpPr/>
          <p:nvPr/>
        </p:nvCxnSpPr>
        <p:spPr>
          <a:xfrm flipH="1">
            <a:off x="4458413" y="1621213"/>
            <a:ext cx="11700" cy="1023000"/>
          </a:xfrm>
          <a:prstGeom prst="straightConnector1">
            <a:avLst/>
          </a:prstGeom>
          <a:noFill/>
          <a:ln cap="flat" cmpd="sng" w="38100">
            <a:solidFill>
              <a:srgbClr val="FF0000"/>
            </a:solidFill>
            <a:prstDash val="solid"/>
            <a:round/>
            <a:headEnd len="med" w="med" type="none"/>
            <a:tailEnd len="med" w="med" type="triangle"/>
          </a:ln>
        </p:spPr>
      </p:cxnSp>
      <p:cxnSp>
        <p:nvCxnSpPr>
          <p:cNvPr id="112" name="Google Shape;112;p19"/>
          <p:cNvCxnSpPr/>
          <p:nvPr/>
        </p:nvCxnSpPr>
        <p:spPr>
          <a:xfrm flipH="1">
            <a:off x="4732175" y="1621213"/>
            <a:ext cx="11700" cy="1023000"/>
          </a:xfrm>
          <a:prstGeom prst="straightConnector1">
            <a:avLst/>
          </a:prstGeom>
          <a:noFill/>
          <a:ln cap="flat" cmpd="sng" w="38100">
            <a:solidFill>
              <a:srgbClr val="FF0000"/>
            </a:solidFill>
            <a:prstDash val="solid"/>
            <a:round/>
            <a:headEnd len="med" w="med" type="triangle"/>
            <a:tailEnd len="med" w="med" type="none"/>
          </a:ln>
        </p:spPr>
      </p:cxnSp>
      <p:cxnSp>
        <p:nvCxnSpPr>
          <p:cNvPr id="113" name="Google Shape;113;p19"/>
          <p:cNvCxnSpPr/>
          <p:nvPr/>
        </p:nvCxnSpPr>
        <p:spPr>
          <a:xfrm flipH="1">
            <a:off x="4458413" y="3014663"/>
            <a:ext cx="11700" cy="1023000"/>
          </a:xfrm>
          <a:prstGeom prst="straightConnector1">
            <a:avLst/>
          </a:prstGeom>
          <a:noFill/>
          <a:ln cap="flat" cmpd="sng" w="38100">
            <a:solidFill>
              <a:srgbClr val="FF0000"/>
            </a:solidFill>
            <a:prstDash val="solid"/>
            <a:round/>
            <a:headEnd len="med" w="med" type="none"/>
            <a:tailEnd len="med" w="med" type="triangle"/>
          </a:ln>
        </p:spPr>
      </p:cxnSp>
      <p:cxnSp>
        <p:nvCxnSpPr>
          <p:cNvPr id="114" name="Google Shape;114;p19"/>
          <p:cNvCxnSpPr/>
          <p:nvPr/>
        </p:nvCxnSpPr>
        <p:spPr>
          <a:xfrm flipH="1">
            <a:off x="4732175" y="3014663"/>
            <a:ext cx="11700" cy="1023000"/>
          </a:xfrm>
          <a:prstGeom prst="straightConnector1">
            <a:avLst/>
          </a:prstGeom>
          <a:noFill/>
          <a:ln cap="flat" cmpd="sng" w="38100">
            <a:solidFill>
              <a:srgbClr val="FF0000"/>
            </a:solidFill>
            <a:prstDash val="solid"/>
            <a:round/>
            <a:headEnd len="med" w="med" type="triangle"/>
            <a:tailEnd len="med" w="med" type="none"/>
          </a:ln>
        </p:spPr>
      </p:cxnSp>
      <p:sp>
        <p:nvSpPr>
          <p:cNvPr id="115" name="Google Shape;115;p19"/>
          <p:cNvSpPr/>
          <p:nvPr/>
        </p:nvSpPr>
        <p:spPr>
          <a:xfrm>
            <a:off x="3976213" y="504063"/>
            <a:ext cx="1281900" cy="5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9"/>
          <p:cNvSpPr txBox="1"/>
          <p:nvPr/>
        </p:nvSpPr>
        <p:spPr>
          <a:xfrm>
            <a:off x="3751963" y="483663"/>
            <a:ext cx="20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Recurrent layer</a:t>
            </a:r>
            <a:endParaRPr b="1" sz="1800">
              <a:solidFill>
                <a:schemeClr val="dk2"/>
              </a:solidFill>
            </a:endParaRPr>
          </a:p>
        </p:txBody>
      </p:sp>
      <p:sp>
        <p:nvSpPr>
          <p:cNvPr id="117" name="Google Shape;117;p19"/>
          <p:cNvSpPr/>
          <p:nvPr/>
        </p:nvSpPr>
        <p:spPr>
          <a:xfrm>
            <a:off x="6060513" y="461213"/>
            <a:ext cx="1281900" cy="5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9"/>
          <p:cNvSpPr/>
          <p:nvPr/>
        </p:nvSpPr>
        <p:spPr>
          <a:xfrm>
            <a:off x="1671863" y="461213"/>
            <a:ext cx="1281900" cy="5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9"/>
          <p:cNvSpPr txBox="1"/>
          <p:nvPr/>
        </p:nvSpPr>
        <p:spPr>
          <a:xfrm>
            <a:off x="5665538" y="1052513"/>
            <a:ext cx="20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Output layer</a:t>
            </a:r>
            <a:endParaRPr b="1" sz="1800">
              <a:solidFill>
                <a:schemeClr val="dk2"/>
              </a:solidFill>
            </a:endParaRPr>
          </a:p>
        </p:txBody>
      </p:sp>
      <p:sp>
        <p:nvSpPr>
          <p:cNvPr id="120" name="Google Shape;120;p19"/>
          <p:cNvSpPr txBox="1"/>
          <p:nvPr/>
        </p:nvSpPr>
        <p:spPr>
          <a:xfrm>
            <a:off x="1443263" y="1052513"/>
            <a:ext cx="20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Input layer</a:t>
            </a:r>
            <a:endParaRPr b="1" sz="1800">
              <a:solidFill>
                <a:schemeClr val="dk2"/>
              </a:solidFill>
            </a:endParaRPr>
          </a:p>
        </p:txBody>
      </p:sp>
      <p:sp>
        <p:nvSpPr>
          <p:cNvPr id="121" name="Google Shape;121;p19"/>
          <p:cNvSpPr txBox="1"/>
          <p:nvPr/>
        </p:nvSpPr>
        <p:spPr>
          <a:xfrm>
            <a:off x="0" y="0"/>
            <a:ext cx="542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2"/>
                </a:solidFill>
              </a:rPr>
              <a:t>Recurrent</a:t>
            </a:r>
            <a:r>
              <a:rPr b="1" lang="en-GB" sz="2400">
                <a:solidFill>
                  <a:schemeClr val="dk2"/>
                </a:solidFill>
              </a:rPr>
              <a:t> neural networks</a:t>
            </a:r>
            <a:endParaRPr b="1" sz="2400">
              <a:solidFill>
                <a:schemeClr val="dk2"/>
              </a:solidFill>
            </a:endParaRPr>
          </a:p>
        </p:txBody>
      </p:sp>
      <p:pic>
        <p:nvPicPr>
          <p:cNvPr id="122" name="Google Shape;122;p19"/>
          <p:cNvPicPr preferRelativeResize="0"/>
          <p:nvPr/>
        </p:nvPicPr>
        <p:blipFill>
          <a:blip r:embed="rId4">
            <a:alphaModFix/>
          </a:blip>
          <a:stretch>
            <a:fillRect/>
          </a:stretch>
        </p:blipFill>
        <p:spPr>
          <a:xfrm>
            <a:off x="5229213" y="1052525"/>
            <a:ext cx="3914775" cy="3524250"/>
          </a:xfrm>
          <a:prstGeom prst="rect">
            <a:avLst/>
          </a:prstGeom>
          <a:noFill/>
          <a:ln>
            <a:noFill/>
          </a:ln>
        </p:spPr>
      </p:pic>
      <p:pic>
        <p:nvPicPr>
          <p:cNvPr id="123" name="Google Shape;123;p19"/>
          <p:cNvPicPr preferRelativeResize="0"/>
          <p:nvPr/>
        </p:nvPicPr>
        <p:blipFill>
          <a:blip r:embed="rId5">
            <a:alphaModFix/>
          </a:blip>
          <a:stretch>
            <a:fillRect/>
          </a:stretch>
        </p:blipFill>
        <p:spPr>
          <a:xfrm>
            <a:off x="0" y="1052525"/>
            <a:ext cx="3886200" cy="3524250"/>
          </a:xfrm>
          <a:prstGeom prst="rect">
            <a:avLst/>
          </a:prstGeom>
          <a:noFill/>
          <a:ln>
            <a:noFill/>
          </a:ln>
        </p:spPr>
      </p:pic>
      <p:sp>
        <p:nvSpPr>
          <p:cNvPr id="124" name="Google Shape;124;p19"/>
          <p:cNvSpPr txBox="1"/>
          <p:nvPr/>
        </p:nvSpPr>
        <p:spPr>
          <a:xfrm>
            <a:off x="6055013" y="844525"/>
            <a:ext cx="226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Connection Matrix</a:t>
            </a:r>
            <a:endParaRPr b="1"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nvSpPr>
        <p:spPr>
          <a:xfrm>
            <a:off x="0" y="2310150"/>
            <a:ext cx="914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200">
                <a:solidFill>
                  <a:schemeClr val="dk2"/>
                </a:solidFill>
              </a:rPr>
              <a:t>How can artificial neural networks help us understand the brain?</a:t>
            </a:r>
            <a:endParaRPr b="1" sz="22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title="figure_1.jpg"/>
          <p:cNvPicPr preferRelativeResize="0"/>
          <p:nvPr/>
        </p:nvPicPr>
        <p:blipFill>
          <a:blip r:embed="rId3">
            <a:alphaModFix/>
          </a:blip>
          <a:stretch>
            <a:fillRect/>
          </a:stretch>
        </p:blipFill>
        <p:spPr>
          <a:xfrm>
            <a:off x="1402063" y="592088"/>
            <a:ext cx="6339871" cy="3959324"/>
          </a:xfrm>
          <a:prstGeom prst="rect">
            <a:avLst/>
          </a:prstGeom>
          <a:noFill/>
          <a:ln>
            <a:noFill/>
          </a:ln>
        </p:spPr>
      </p:pic>
      <p:sp>
        <p:nvSpPr>
          <p:cNvPr id="135" name="Google Shape;135;p21"/>
          <p:cNvSpPr txBox="1"/>
          <p:nvPr/>
        </p:nvSpPr>
        <p:spPr>
          <a:xfrm>
            <a:off x="6376500" y="4681800"/>
            <a:ext cx="276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600">
                <a:solidFill>
                  <a:schemeClr val="dk2"/>
                </a:solidFill>
              </a:rPr>
              <a:t>Yang &amp; Wang, Neuron 2020</a:t>
            </a:r>
            <a:endParaRPr i="1" sz="1600">
              <a:solidFill>
                <a:schemeClr val="dk2"/>
              </a:solidFill>
            </a:endParaRPr>
          </a:p>
        </p:txBody>
      </p:sp>
      <p:sp>
        <p:nvSpPr>
          <p:cNvPr id="136" name="Google Shape;136;p21"/>
          <p:cNvSpPr/>
          <p:nvPr/>
        </p:nvSpPr>
        <p:spPr>
          <a:xfrm>
            <a:off x="4993825" y="523200"/>
            <a:ext cx="3456300" cy="191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1"/>
          <p:cNvSpPr/>
          <p:nvPr/>
        </p:nvSpPr>
        <p:spPr>
          <a:xfrm>
            <a:off x="451775" y="2713300"/>
            <a:ext cx="3456300" cy="1838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1"/>
          <p:cNvSpPr/>
          <p:nvPr/>
        </p:nvSpPr>
        <p:spPr>
          <a:xfrm>
            <a:off x="5339450" y="2673400"/>
            <a:ext cx="3456300" cy="191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1"/>
          <p:cNvSpPr/>
          <p:nvPr/>
        </p:nvSpPr>
        <p:spPr>
          <a:xfrm>
            <a:off x="4743475" y="2926225"/>
            <a:ext cx="3456300" cy="166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1"/>
          <p:cNvSpPr/>
          <p:nvPr/>
        </p:nvSpPr>
        <p:spPr>
          <a:xfrm>
            <a:off x="949800" y="3010600"/>
            <a:ext cx="3456300" cy="191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1"/>
          <p:cNvSpPr/>
          <p:nvPr/>
        </p:nvSpPr>
        <p:spPr>
          <a:xfrm>
            <a:off x="1006925" y="644975"/>
            <a:ext cx="2767500" cy="1838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